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eae9274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eae9274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b00ce1d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b00ce1d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b00ce1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b00ce1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b00ce1d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b00ce1d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eb00ce1d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eb00ce1d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eb00ce1d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eb00ce1d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b00ce1d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b00ce1d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eb00ce1d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eb00ce1d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b00ce1d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b00ce1d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eb00ce1d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eb00ce1d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b00ce1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b00ce1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eb00ce1d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eb00ce1d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eb00ce1d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eb00ce1d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eb00ce1d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eb00ce1d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eb00ce1d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eb00ce1d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b00ce1d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b00ce1d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eb00ce1d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eb00ce1d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b00ce1d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b00ce1d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cb10c47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cb10c47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82ec1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b82ec1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b82ec1d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b82ec1d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b00ce1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b00ce1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fcb10c4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fcb10c4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ac3a4e1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ac3a4e1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eb00ce1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eb00ce1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eb00ce1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eb00ce1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b00ce1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b00ce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b00ce1d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b00ce1d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b00ce1d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b00ce1d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de.wikipedia.org/wiki/Imperative_Programmieru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depen.io/" TargetMode="External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n.wikipedia.org/wiki/Software_engineering" TargetMode="External"/><Relationship Id="rId4" Type="http://schemas.openxmlformats.org/officeDocument/2006/relationships/hyperlink" Target="https://en.wikipedia.org/wiki/Separation_of_concerns" TargetMode="External"/><Relationship Id="rId10" Type="http://schemas.openxmlformats.org/officeDocument/2006/relationships/hyperlink" Target="https://en.wikipedia.org/wiki/Server_(computing)" TargetMode="External"/><Relationship Id="rId9" Type="http://schemas.openxmlformats.org/officeDocument/2006/relationships/hyperlink" Target="https://en.wikipedia.org/wiki/Client_(computing)" TargetMode="External"/><Relationship Id="rId5" Type="http://schemas.openxmlformats.org/officeDocument/2006/relationships/hyperlink" Target="https://en.wikipedia.org/wiki/Presentation_layer" TargetMode="External"/><Relationship Id="rId6" Type="http://schemas.openxmlformats.org/officeDocument/2006/relationships/hyperlink" Target="https://en.wikipedia.org/wiki/Data_access_layer" TargetMode="External"/><Relationship Id="rId7" Type="http://schemas.openxmlformats.org/officeDocument/2006/relationships/hyperlink" Target="https://en.wikipedia.org/wiki/Hardware_(computer)" TargetMode="External"/><Relationship Id="rId8" Type="http://schemas.openxmlformats.org/officeDocument/2006/relationships/hyperlink" Target="https://en.wikipedia.org/wiki/Client%E2%80%93server_mode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/>
              <a:t>Prozedurale &amp; Objektorientierte 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/>
              <a:t>Programmierung </a:t>
            </a:r>
            <a:r>
              <a:rPr i="1" lang="de" sz="3200"/>
              <a:t>(PP/OOP)</a:t>
            </a:r>
            <a:endParaRPr i="1"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JavaScript / Java / UML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Dozent: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Peter Schmidt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Prozedurale Programmierung JS / Einordnung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800"/>
            <a:ext cx="3783300" cy="37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4955900" y="1319250"/>
            <a:ext cx="37833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Imperative Programmierung: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Paradigma: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Tu dieses, Danach jenes …!</a:t>
            </a:r>
            <a:endParaRPr i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Funktionalität kann eingeteilt werden in </a:t>
            </a:r>
            <a:br>
              <a:rPr lang="de"/>
            </a:br>
            <a:r>
              <a:rPr lang="de"/>
              <a:t>Strukturelle Blöcke (for/while/if else etc)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als Erweiterung des </a:t>
            </a:r>
            <a:r>
              <a:rPr lang="de">
                <a:uFill>
                  <a:noFill/>
                </a:uFill>
                <a:hlinkClick r:id="rId4"/>
              </a:rPr>
              <a:t>imperativen Paradigmas</a:t>
            </a:r>
            <a:r>
              <a:rPr lang="de"/>
              <a:t> um den Ansatz, </a:t>
            </a:r>
            <a:r>
              <a:rPr b="1" lang="de"/>
              <a:t>Algorithmen</a:t>
            </a:r>
            <a:r>
              <a:rPr lang="de"/>
              <a:t> in … Teile zu zerlegen, </a:t>
            </a:r>
            <a:br>
              <a:rPr lang="de"/>
            </a:br>
            <a:r>
              <a:rPr lang="de"/>
              <a:t>die anhand einer definierten Schnittstelle aufrufbar sind</a:t>
            </a:r>
            <a:r>
              <a:rPr lang="de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/ Algorithmus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4955900" y="1319250"/>
            <a:ext cx="37833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222222"/>
                </a:solidFill>
                <a:highlight>
                  <a:srgbClr val="FFFFFF"/>
                </a:highlight>
              </a:rPr>
              <a:t>Abu Dschaʿfar Muhammad ibn Musa al-Chwārizmī</a:t>
            </a:r>
            <a:endParaRPr i="1"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750 - 830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Bagdad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50" y="1251663"/>
            <a:ext cx="2496824" cy="3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/ Algorithmus</a:t>
            </a:r>
            <a:endParaRPr/>
          </a:p>
        </p:txBody>
      </p:sp>
      <p:grpSp>
        <p:nvGrpSpPr>
          <p:cNvPr id="128" name="Google Shape;128;p24"/>
          <p:cNvGrpSpPr/>
          <p:nvPr/>
        </p:nvGrpSpPr>
        <p:grpSpPr>
          <a:xfrm>
            <a:off x="556050" y="3432650"/>
            <a:ext cx="8276250" cy="1022100"/>
            <a:chOff x="556050" y="3432650"/>
            <a:chExt cx="8276250" cy="1022100"/>
          </a:xfrm>
        </p:grpSpPr>
        <p:sp>
          <p:nvSpPr>
            <p:cNvPr id="129" name="Google Shape;129;p24"/>
            <p:cNvSpPr txBox="1"/>
            <p:nvPr/>
          </p:nvSpPr>
          <p:spPr>
            <a:xfrm>
              <a:off x="556050" y="3432650"/>
              <a:ext cx="33357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139700" marR="1397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222222"/>
                  </a:solidFill>
                  <a:highlight>
                    <a:srgbClr val="FFFFFF"/>
                  </a:highlight>
                </a:rPr>
                <a:t>C</a:t>
              </a:r>
              <a:endParaRPr b="1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139700" marR="1397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de" sz="1050">
                  <a:solidFill>
                    <a:srgbClr val="008000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lang="de" sz="1050">
                  <a:solidFill>
                    <a:srgbClr val="B00040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 i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&lt;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12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 i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+=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 {</a:t>
              </a:r>
              <a:b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printf(</a:t>
              </a:r>
              <a:r>
                <a:rPr lang="de" sz="1050">
                  <a:solidFill>
                    <a:srgbClr val="BA212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"%d</a:t>
              </a:r>
              <a:r>
                <a:rPr b="1" lang="de" sz="1050">
                  <a:solidFill>
                    <a:srgbClr val="BB6622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\n</a:t>
              </a:r>
              <a:r>
                <a:rPr lang="de" sz="1050">
                  <a:solidFill>
                    <a:srgbClr val="BA212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i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*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i);</a:t>
              </a:r>
              <a:b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0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4"/>
            <p:cNvSpPr txBox="1"/>
            <p:nvPr/>
          </p:nvSpPr>
          <p:spPr>
            <a:xfrm>
              <a:off x="5049000" y="3432650"/>
              <a:ext cx="3783300" cy="8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222222"/>
                  </a:solidFill>
                  <a:highlight>
                    <a:srgbClr val="FFFFFF"/>
                  </a:highlight>
                </a:rPr>
                <a:t>Haskell</a:t>
              </a:r>
              <a:endParaRPr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0" marR="1397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1397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50">
                  <a:solidFill>
                    <a:srgbClr val="0000FF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mapM_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print [ i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^2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|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i </a:t>
              </a:r>
              <a:r>
                <a:rPr b="1" lang="de" sz="1050">
                  <a:solidFill>
                    <a:srgbClr val="AA22FF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&lt;-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[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3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de" sz="1050">
                  <a:solidFill>
                    <a:srgbClr val="666666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5..11</a:t>
              </a:r>
              <a:r>
                <a:rPr lang="de" sz="1050">
                  <a:solidFill>
                    <a:schemeClr val="dk1"/>
                  </a:solidFill>
                  <a:highlight>
                    <a:srgbClr val="F8F9FA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]</a:t>
              </a:r>
              <a:endParaRPr sz="10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24"/>
          <p:cNvGrpSpPr/>
          <p:nvPr/>
        </p:nvGrpSpPr>
        <p:grpSpPr>
          <a:xfrm>
            <a:off x="748925" y="1319250"/>
            <a:ext cx="7990275" cy="918000"/>
            <a:chOff x="748925" y="1319250"/>
            <a:chExt cx="7990275" cy="918000"/>
          </a:xfrm>
        </p:grpSpPr>
        <p:sp>
          <p:nvSpPr>
            <p:cNvPr id="132" name="Google Shape;132;p24"/>
            <p:cNvSpPr txBox="1"/>
            <p:nvPr/>
          </p:nvSpPr>
          <p:spPr>
            <a:xfrm>
              <a:off x="4955900" y="1319250"/>
              <a:ext cx="3783300" cy="8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de" sz="1800">
                  <a:solidFill>
                    <a:srgbClr val="222222"/>
                  </a:solidFill>
                  <a:highlight>
                    <a:srgbClr val="FFFFFF"/>
                  </a:highlight>
                </a:rPr>
                <a:t>Deklarativ</a:t>
              </a:r>
              <a:r>
                <a:rPr b="1" lang="de" sz="1800">
                  <a:solidFill>
                    <a:srgbClr val="222222"/>
                  </a:solidFill>
                  <a:highlight>
                    <a:srgbClr val="FFFFFF"/>
                  </a:highlight>
                </a:rPr>
                <a:t> </a:t>
              </a:r>
              <a:endParaRPr b="1" sz="18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de">
                  <a:solidFill>
                    <a:srgbClr val="222222"/>
                  </a:solidFill>
                  <a:highlight>
                    <a:srgbClr val="FFFFFF"/>
                  </a:highlight>
                </a:rPr>
                <a:t>WAS soll berechnet werden ?</a:t>
              </a:r>
              <a:endParaRPr b="1" sz="18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 txBox="1"/>
            <p:nvPr/>
          </p:nvSpPr>
          <p:spPr>
            <a:xfrm>
              <a:off x="748925" y="1319250"/>
              <a:ext cx="3186000" cy="9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800">
                  <a:solidFill>
                    <a:srgbClr val="222222"/>
                  </a:solidFill>
                  <a:highlight>
                    <a:srgbClr val="FFFFFF"/>
                  </a:highlight>
                </a:rPr>
                <a:t>Prozedural </a:t>
              </a:r>
              <a:endParaRPr b="1" sz="1800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>
                  <a:solidFill>
                    <a:srgbClr val="222222"/>
                  </a:solidFill>
                  <a:highlight>
                    <a:srgbClr val="FFFFFF"/>
                  </a:highlight>
                </a:rPr>
                <a:t>WIE soll die Berechnung erfolgen?</a:t>
              </a:r>
              <a:endParaRPr b="1">
                <a:solidFill>
                  <a:srgbClr val="222222"/>
                </a:solidFill>
                <a:highlight>
                  <a:srgbClr val="FFFFFF"/>
                </a:highlight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4006875" y="1533600"/>
              <a:ext cx="683400" cy="4101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4"/>
          <p:cNvSpPr txBox="1"/>
          <p:nvPr/>
        </p:nvSpPr>
        <p:spPr>
          <a:xfrm>
            <a:off x="2576125" y="2538775"/>
            <a:ext cx="3783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22222"/>
                </a:solidFill>
                <a:highlight>
                  <a:srgbClr val="FFFFFF"/>
                </a:highlight>
              </a:rPr>
              <a:t>Beispiel:</a:t>
            </a:r>
            <a:endParaRPr b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222222"/>
                </a:solidFill>
                <a:highlight>
                  <a:srgbClr val="FFFFFF"/>
                </a:highlight>
              </a:rPr>
              <a:t>Ausgabe der Quadrate ungerader Zahlen von 3 bis 11.</a:t>
            </a:r>
            <a:endParaRPr b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Housekeeping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Prozedurale Programmierung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Einordnung JavaScript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Geschichte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Einrichten Editor-Umgebung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Loslegen!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</a:t>
            </a:r>
            <a:r>
              <a:rPr lang="de"/>
              <a:t> JS</a:t>
            </a:r>
            <a:r>
              <a:rPr lang="de"/>
              <a:t> 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550" y="1169950"/>
            <a:ext cx="3559395" cy="33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6850"/>
            <a:ext cx="4778477" cy="23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 JS 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348" y="1152475"/>
            <a:ext cx="5617303" cy="36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 JS 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SKRIPT (menschen - / maschinenlesbar)</a:t>
            </a:r>
            <a:endParaRPr sz="3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3000"/>
              <a:t>Parser /Interpreter / Compiler</a:t>
            </a:r>
            <a:endParaRPr sz="30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3000"/>
              <a:t>Maschinencode (maschinenlesbar)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 JS 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RUNTIME</a:t>
            </a:r>
            <a:endParaRPr sz="30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3000"/>
              <a:t>LAUFZEITUMGEBUNG</a:t>
            </a:r>
            <a:endParaRPr sz="30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3000"/>
              <a:t>V8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 JS 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1558575"/>
            <a:ext cx="77057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Einordnung JS 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328"/>
            <a:ext cx="9144000" cy="327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PP/OOP</a:t>
            </a:r>
            <a:r>
              <a:rPr lang="de"/>
              <a:t> Curriculum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25" y="1528662"/>
            <a:ext cx="4736051" cy="26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11700" y="1241300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 Plan: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Housekeeping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Prozedurale Programmierung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Geschichte JavaScript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Einrichten Editor-Umgebung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Loslegen!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Geschichte JS </a:t>
            </a:r>
            <a:endParaRPr/>
          </a:p>
        </p:txBody>
      </p:sp>
      <p:grpSp>
        <p:nvGrpSpPr>
          <p:cNvPr id="193" name="Google Shape;193;p33"/>
          <p:cNvGrpSpPr/>
          <p:nvPr/>
        </p:nvGrpSpPr>
        <p:grpSpPr>
          <a:xfrm>
            <a:off x="735713" y="1293688"/>
            <a:ext cx="2162175" cy="2877025"/>
            <a:chOff x="735713" y="1293688"/>
            <a:chExt cx="2162175" cy="2877025"/>
          </a:xfrm>
        </p:grpSpPr>
        <p:pic>
          <p:nvPicPr>
            <p:cNvPr id="194" name="Google Shape;19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713" y="2008538"/>
              <a:ext cx="2162175" cy="2162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3"/>
            <p:cNvSpPr txBox="1"/>
            <p:nvPr/>
          </p:nvSpPr>
          <p:spPr>
            <a:xfrm>
              <a:off x="985963" y="1293688"/>
              <a:ext cx="1661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Netscape 1994</a:t>
              </a:r>
              <a:endParaRPr/>
            </a:p>
          </p:txBody>
        </p:sp>
      </p:grpSp>
      <p:grpSp>
        <p:nvGrpSpPr>
          <p:cNvPr id="196" name="Google Shape;196;p33"/>
          <p:cNvGrpSpPr/>
          <p:nvPr/>
        </p:nvGrpSpPr>
        <p:grpSpPr>
          <a:xfrm>
            <a:off x="3913375" y="1293688"/>
            <a:ext cx="4194325" cy="2964025"/>
            <a:chOff x="3913375" y="1293688"/>
            <a:chExt cx="4194325" cy="2964025"/>
          </a:xfrm>
        </p:grpSpPr>
        <p:sp>
          <p:nvSpPr>
            <p:cNvPr id="197" name="Google Shape;197;p33"/>
            <p:cNvSpPr/>
            <p:nvPr/>
          </p:nvSpPr>
          <p:spPr>
            <a:xfrm>
              <a:off x="3913375" y="2481850"/>
              <a:ext cx="1503600" cy="669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1550" y="1921563"/>
              <a:ext cx="2336150" cy="233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3"/>
            <p:cNvSpPr txBox="1"/>
            <p:nvPr/>
          </p:nvSpPr>
          <p:spPr>
            <a:xfrm>
              <a:off x="6108763" y="1293688"/>
              <a:ext cx="1661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Mozilla</a:t>
              </a:r>
              <a:r>
                <a:rPr lang="de"/>
                <a:t> 2002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Geschichte</a:t>
            </a:r>
            <a:r>
              <a:rPr lang="de"/>
              <a:t> JS 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400" y="1047825"/>
            <a:ext cx="50891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Housekeeping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Prozedurale Programmierung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Geschichte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Einrichten Editor-Umgebung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Loslegen!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311700" y="1339025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Aber</a:t>
            </a:r>
            <a:r>
              <a:rPr lang="de"/>
              <a:t>: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2412600" y="3174125"/>
            <a:ext cx="43188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said to warn someone that they will not be an interesting person by working all the time</a:t>
            </a:r>
            <a:endParaRPr b="1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1820700" y="1529925"/>
            <a:ext cx="5502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3000">
                <a:solidFill>
                  <a:srgbClr val="292929"/>
                </a:solidFill>
                <a:highlight>
                  <a:srgbClr val="FFFFFF"/>
                </a:highlight>
              </a:rPr>
              <a:t>A</a:t>
            </a:r>
            <a:r>
              <a:rPr b="1" lang="de" sz="3000">
                <a:solidFill>
                  <a:srgbClr val="292929"/>
                </a:solidFill>
                <a:highlight>
                  <a:srgbClr val="FFFFFF"/>
                </a:highlight>
              </a:rPr>
              <a:t>ll work and no play </a:t>
            </a:r>
            <a:br>
              <a:rPr b="1" lang="de" sz="3000">
                <a:solidFill>
                  <a:srgbClr val="292929"/>
                </a:solidFill>
                <a:highlight>
                  <a:srgbClr val="FFFFFF"/>
                </a:highlight>
              </a:rPr>
            </a:br>
            <a:r>
              <a:rPr b="1" lang="de" sz="3000">
                <a:solidFill>
                  <a:srgbClr val="292929"/>
                </a:solidFill>
                <a:highlight>
                  <a:srgbClr val="FFFFFF"/>
                </a:highlight>
              </a:rPr>
              <a:t>(makes Jack a dull boy)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311700" y="1339025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Deshalb</a:t>
            </a:r>
            <a:r>
              <a:rPr lang="de"/>
              <a:t>:</a:t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688" y="1586177"/>
            <a:ext cx="5406625" cy="28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232" name="Google Shape;232;p38"/>
          <p:cNvSpPr txBox="1"/>
          <p:nvPr/>
        </p:nvSpPr>
        <p:spPr>
          <a:xfrm>
            <a:off x="311700" y="1339025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Deshalb: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2762675" y="4387375"/>
            <a:ext cx="339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400" u="sng">
                <a:solidFill>
                  <a:schemeClr val="hlink"/>
                </a:solidFill>
                <a:hlinkClick r:id="rId3"/>
              </a:rPr>
              <a:t>codepen.io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538" y="1170125"/>
            <a:ext cx="4433379" cy="30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Housekeeping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Prozedurale Programmierung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Geschichte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Einrichten Editor-Umgebung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Loslegen!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Wenn du es eilig hast ...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50" y="1420450"/>
            <a:ext cx="5119299" cy="28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mach einen Umweg!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 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13" y="1152475"/>
            <a:ext cx="515036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600"/>
              <a:t>Curriculum : Objektorientierte Programmierung (OOP)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Prozedurale Programmierung ( </a:t>
            </a:r>
            <a:r>
              <a:rPr lang="de"/>
              <a:t>Überblick / Positionierung 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JavaScript (Historie /Überblick)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Einrichten Editor/Console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Programmieren in JS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Definition: Frontend | Backend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In </a:t>
            </a:r>
            <a:r>
              <a:rPr lang="de" sz="2400" u="sng">
                <a:solidFill>
                  <a:srgbClr val="0B0080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engineering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, the terms </a:t>
            </a:r>
            <a:r>
              <a:rPr b="1" lang="de" sz="2400">
                <a:solidFill>
                  <a:srgbClr val="222222"/>
                </a:solidFill>
                <a:highlight>
                  <a:srgbClr val="FFFFFF"/>
                </a:highlight>
              </a:rPr>
              <a:t>front end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b="1" lang="de" sz="2400">
                <a:solidFill>
                  <a:srgbClr val="222222"/>
                </a:solidFill>
                <a:highlight>
                  <a:srgbClr val="FFFFFF"/>
                </a:highlight>
              </a:rPr>
              <a:t>back end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refer to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separation of concerns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between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layer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i="1" lang="de" sz="2400">
                <a:solidFill>
                  <a:srgbClr val="222222"/>
                </a:solidFill>
                <a:highlight>
                  <a:srgbClr val="FFFFFF"/>
                </a:highlight>
              </a:rPr>
              <a:t>front end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), and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access layer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i="1" lang="de" sz="2400">
                <a:solidFill>
                  <a:srgbClr val="222222"/>
                </a:solidFill>
                <a:highlight>
                  <a:srgbClr val="FFFFFF"/>
                </a:highlight>
              </a:rPr>
              <a:t>back end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) … or the physical infrastructure or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hardware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b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In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client–server model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,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client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is usually considered the front end and the </a:t>
            </a:r>
            <a:r>
              <a:rPr lang="de" sz="2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server</a:t>
            </a:r>
            <a:r>
              <a:rPr lang="de" sz="2400">
                <a:solidFill>
                  <a:srgbClr val="222222"/>
                </a:solidFill>
                <a:highlight>
                  <a:srgbClr val="FFFFFF"/>
                </a:highlight>
              </a:rPr>
              <a:t> is usually considered the back end, even when some presentation work is actually done on the server itself.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Curriculum : Objektorientierte Programmierung (OOP) </a:t>
            </a:r>
            <a:endParaRPr sz="260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Objektorientierte</a:t>
            </a:r>
            <a:r>
              <a:rPr lang="de"/>
              <a:t> Programmierung ( Überblick / Positionierung 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Java (Historie)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Programmierung in Java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Objekte (Vererbung/Polymorphie/Interfaces)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UML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/ Curriculum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Programmieren in JS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Datenstrukturen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Operatoren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Kontrollstrukturen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Funktionen / (Objekte)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DOM ←→ JS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Events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Code Challenges (Programmierübungen)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Curriculum : AddOns</a:t>
            </a:r>
            <a:endParaRPr sz="2600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Versionskontrolle - Git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Klausurvorbereitungen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Prüfungsrelevanz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38" y="15103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242113" y="4146200"/>
            <a:ext cx="2659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Housekeeping!</a:t>
            </a:r>
            <a:endParaRPr sz="2400"/>
          </a:p>
        </p:txBody>
      </p:sp>
      <p:sp>
        <p:nvSpPr>
          <p:cNvPr id="94" name="Google Shape;94;p19"/>
          <p:cNvSpPr txBox="1"/>
          <p:nvPr/>
        </p:nvSpPr>
        <p:spPr>
          <a:xfrm>
            <a:off x="311700" y="1339025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Aber zuerst: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311700" y="1339025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 jetzt</a:t>
            </a:r>
            <a:r>
              <a:rPr lang="de"/>
              <a:t>: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799" y="1339025"/>
            <a:ext cx="3103549" cy="3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3460025" y="4497100"/>
            <a:ext cx="174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202122"/>
                </a:solidFill>
                <a:highlight>
                  <a:srgbClr val="FFFFFF"/>
                </a:highlight>
              </a:rPr>
              <a:t> August 1978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Prozedurale Programmierung JS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Housekeeping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Vorstellungsrunde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Einordnung Prozedurale Programmierung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Einordnung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Geschichte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Einrichten Editor-Umgebung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Loslegen!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